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sldIdLst>
    <p:sldId id="256" r:id="rId2"/>
    <p:sldId id="283" r:id="rId3"/>
    <p:sldId id="284" r:id="rId4"/>
    <p:sldId id="257" r:id="rId5"/>
    <p:sldId id="285" r:id="rId6"/>
    <p:sldId id="286" r:id="rId7"/>
    <p:sldId id="304" r:id="rId8"/>
    <p:sldId id="305" r:id="rId9"/>
    <p:sldId id="306" r:id="rId10"/>
    <p:sldId id="307" r:id="rId11"/>
    <p:sldId id="308" r:id="rId12"/>
    <p:sldId id="309" r:id="rId13"/>
    <p:sldId id="310" r:id="rId14"/>
    <p:sldId id="311" r:id="rId15"/>
    <p:sldId id="314" r:id="rId16"/>
    <p:sldId id="313" r:id="rId17"/>
    <p:sldId id="315" r:id="rId18"/>
    <p:sldId id="290" r:id="rId19"/>
    <p:sldId id="291" r:id="rId20"/>
    <p:sldId id="292" r:id="rId21"/>
    <p:sldId id="293" r:id="rId22"/>
    <p:sldId id="294" r:id="rId23"/>
    <p:sldId id="295" r:id="rId24"/>
    <p:sldId id="297" r:id="rId25"/>
    <p:sldId id="298" r:id="rId26"/>
    <p:sldId id="299" r:id="rId27"/>
    <p:sldId id="300" r:id="rId28"/>
    <p:sldId id="301" r:id="rId29"/>
    <p:sldId id="302" r:id="rId30"/>
    <p:sldId id="316" r:id="rId31"/>
    <p:sldId id="303" r:id="rId32"/>
    <p:sldId id="259" r:id="rId33"/>
    <p:sldId id="317" r:id="rId34"/>
    <p:sldId id="261" r:id="rId35"/>
    <p:sldId id="319" r:id="rId36"/>
    <p:sldId id="262" r:id="rId37"/>
    <p:sldId id="320" r:id="rId38"/>
    <p:sldId id="263" r:id="rId39"/>
    <p:sldId id="264" r:id="rId40"/>
    <p:sldId id="273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07FE5-5AA3-418C-AB9C-A6ECE3ED4FC5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87141A0-6E3B-42F5-94C5-D3E8DFB626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07FE5-5AA3-418C-AB9C-A6ECE3ED4FC5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141A0-6E3B-42F5-94C5-D3E8DFB626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07FE5-5AA3-418C-AB9C-A6ECE3ED4FC5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141A0-6E3B-42F5-94C5-D3E8DFB626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07FE5-5AA3-418C-AB9C-A6ECE3ED4FC5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87141A0-6E3B-42F5-94C5-D3E8DFB626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07FE5-5AA3-418C-AB9C-A6ECE3ED4FC5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141A0-6E3B-42F5-94C5-D3E8DFB6260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07FE5-5AA3-418C-AB9C-A6ECE3ED4FC5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141A0-6E3B-42F5-94C5-D3E8DFB626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07FE5-5AA3-418C-AB9C-A6ECE3ED4FC5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387141A0-6E3B-42F5-94C5-D3E8DFB62603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07FE5-5AA3-418C-AB9C-A6ECE3ED4FC5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141A0-6E3B-42F5-94C5-D3E8DFB626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07FE5-5AA3-418C-AB9C-A6ECE3ED4FC5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141A0-6E3B-42F5-94C5-D3E8DFB626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07FE5-5AA3-418C-AB9C-A6ECE3ED4FC5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141A0-6E3B-42F5-94C5-D3E8DFB626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07FE5-5AA3-418C-AB9C-A6ECE3ED4FC5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141A0-6E3B-42F5-94C5-D3E8DFB62603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3807FE5-5AA3-418C-AB9C-A6ECE3ED4FC5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87141A0-6E3B-42F5-94C5-D3E8DFB62603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188640"/>
            <a:ext cx="78488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ПРИ ГЛАВЕ РЕСПУБЛИКИ САХА (ЯКУТИЯ)</a:t>
            </a:r>
          </a:p>
          <a:p>
            <a:pPr algn="ctr"/>
            <a:r>
              <a:rPr lang="ru-RU" sz="1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ПРОФИЛАКТИКЕ КОРРУПЦИОННЫХ И ИНЫХ ПРАВОНАРУШЕНИЙ</a:t>
            </a:r>
          </a:p>
          <a:p>
            <a:pPr algn="ctr"/>
            <a:endParaRPr lang="ru-RU" sz="1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ГКУ РС(Я) «НАЦИОНАЛЬНАЯ БИБЛИОТЕКА РЕСПУБЛИКИ САХА (ЯКУТИЯ)»</a:t>
            </a:r>
            <a:endParaRPr lang="ru-RU" sz="1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153" y="1268760"/>
            <a:ext cx="5472608" cy="3873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323528" y="5373216"/>
            <a:ext cx="8458200" cy="1222375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К Международному дню </a:t>
            </a:r>
            <a:br>
              <a:rPr lang="ru-RU" sz="3200" dirty="0" smtClean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ru-RU" sz="32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борьбы </a:t>
            </a:r>
            <a:r>
              <a:rPr lang="ru-RU" sz="3200" dirty="0">
                <a:solidFill>
                  <a:srgbClr val="0070C0"/>
                </a:solidFill>
                <a:latin typeface="Arial Black" panose="020B0A04020102020204" pitchFamily="34" charset="0"/>
              </a:rPr>
              <a:t>с </a:t>
            </a:r>
            <a:r>
              <a:rPr lang="ru-RU" sz="3200" dirty="0" err="1">
                <a:solidFill>
                  <a:srgbClr val="0070C0"/>
                </a:solidFill>
                <a:latin typeface="Arial Black" panose="020B0A04020102020204" pitchFamily="34" charset="0"/>
              </a:rPr>
              <a:t>коррупциеи</a:t>
            </a:r>
            <a:r>
              <a:rPr lang="ru-RU" sz="3200" dirty="0">
                <a:latin typeface="Arial Black" panose="020B0A04020102020204" pitchFamily="34" charset="0"/>
              </a:rPr>
              <a:t>̆</a:t>
            </a:r>
          </a:p>
        </p:txBody>
      </p:sp>
    </p:spTree>
    <p:extLst>
      <p:ext uri="{BB962C8B-B14F-4D97-AF65-F5344CB8AC3E}">
        <p14:creationId xmlns:p14="http://schemas.microsoft.com/office/powerpoint/2010/main" val="68565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476672"/>
            <a:ext cx="8208912" cy="6156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148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188640"/>
            <a:ext cx="8568952" cy="642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390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404664"/>
            <a:ext cx="8256917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233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404664"/>
            <a:ext cx="8064896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86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6" y="620688"/>
            <a:ext cx="7675388" cy="575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159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83568" y="3949466"/>
            <a:ext cx="7992888" cy="2719893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Коррупция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социальное явление, 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подразумевает 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вовлеченность двух сторон в данный процесс. Одна сторона предоставляет второй какую-либо выгоду в обмен на удовлетворение своих интересов, а также возможность злоупотребить служебным положением второй стороны. А вторая сторона, в свою очередь, выступает получателем этой выгоды и выполняет требования первой стороны. Это может включать себя выполнение/ невыполнение своих служебных обязанностей, предоставление какой-либо информации и т.д.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288" y="404664"/>
            <a:ext cx="6916833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287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404664"/>
            <a:ext cx="8179444" cy="6134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451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368660"/>
            <a:ext cx="8208912" cy="6156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818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type="body" idx="1"/>
          </p:nvPr>
        </p:nvSpPr>
        <p:spPr>
          <a:xfrm>
            <a:off x="2627784" y="692696"/>
            <a:ext cx="4290556" cy="63976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коррупции 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half" idx="3"/>
          </p:nvPr>
        </p:nvSpPr>
        <p:spPr>
          <a:xfrm>
            <a:off x="2627784" y="1700808"/>
            <a:ext cx="4292241" cy="639762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зависимости от сферы проявления:</a:t>
            </a:r>
            <a:b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quarter" idx="2"/>
          </p:nvPr>
        </p:nvSpPr>
        <p:spPr>
          <a:xfrm>
            <a:off x="683568" y="2916190"/>
            <a:ext cx="4032448" cy="39417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1. административная </a:t>
            </a:r>
            <a:r>
              <a:rPr lang="ru-RU" dirty="0"/>
              <a:t>коррупция и как её разновидность бытовая;</a:t>
            </a:r>
          </a:p>
          <a:p>
            <a:pPr marL="0" indent="0">
              <a:buNone/>
            </a:pPr>
            <a:r>
              <a:rPr lang="ru-RU" dirty="0" smtClean="0"/>
              <a:t>2. </a:t>
            </a:r>
            <a:r>
              <a:rPr lang="ru-RU" dirty="0"/>
              <a:t>деловая коррупция;</a:t>
            </a:r>
          </a:p>
          <a:p>
            <a:pPr marL="0" indent="0">
              <a:buNone/>
            </a:pPr>
            <a:r>
              <a:rPr lang="ru-RU" dirty="0"/>
              <a:t>3. политическая коррупция.</a:t>
            </a:r>
          </a:p>
          <a:p>
            <a:endParaRPr lang="ru-RU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48880"/>
            <a:ext cx="4283968" cy="321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888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323528" y="1124744"/>
            <a:ext cx="7818948" cy="639762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зависимости от формы преследуемой выгоды:</a:t>
            </a:r>
            <a:b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1. взятка</a:t>
            </a:r>
            <a:r>
              <a:rPr lang="ru-RU" dirty="0"/>
              <a:t>;</a:t>
            </a:r>
          </a:p>
          <a:p>
            <a:pPr marL="0" indent="0">
              <a:buNone/>
            </a:pPr>
            <a:r>
              <a:rPr lang="ru-RU" dirty="0" smtClean="0"/>
              <a:t>2. взаимовыгодный </a:t>
            </a:r>
            <a:r>
              <a:rPr lang="ru-RU" dirty="0"/>
              <a:t>обмен </a:t>
            </a:r>
            <a:r>
              <a:rPr lang="ru-RU" dirty="0" smtClean="0"/>
              <a:t>(</a:t>
            </a:r>
            <a:r>
              <a:rPr lang="ru-RU" dirty="0"/>
              <a:t>патронаж, </a:t>
            </a:r>
            <a:r>
              <a:rPr lang="ru-RU" dirty="0" smtClean="0"/>
              <a:t>непотизм, покровительство).</a:t>
            </a:r>
            <a:endParaRPr lang="ru-RU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533" y="1988840"/>
            <a:ext cx="4956043" cy="371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193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>
              <a:spcBef>
                <a:spcPts val="0"/>
              </a:spcBef>
            </a:pPr>
            <a:r>
              <a:rPr lang="ru-RU" sz="12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УПРАВЛЕНИЕ ПРИ ГЛАВЕ РЕСПУБЛИКИ САХА (ЯКУТИЯ)</a:t>
            </a:r>
            <a:br>
              <a:rPr lang="ru-RU" sz="12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2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 ПРОФИЛАКТИКЕ КОРРУПЦИОННЫХ И ИНЫХ ПРАВОНАРУШЕНИЙ</a:t>
            </a:r>
            <a:br>
              <a:rPr lang="ru-RU" sz="12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2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12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2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ГКУ РС(Я) «НАЦИОНАЛЬНАЯ БИБЛИОТЕКА РЕСПУБЛИКИ САХА (ЯКУТИЯ)»</a:t>
            </a:r>
            <a:br>
              <a:rPr lang="ru-RU" sz="12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123" y="1554163"/>
            <a:ext cx="8046154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589240"/>
            <a:ext cx="7128791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860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1763688" y="764704"/>
            <a:ext cx="5226660" cy="1008112"/>
          </a:xfrm>
        </p:spPr>
        <p:txBody>
          <a:bodyPr>
            <a:normAutofit fontScale="40000" lnSpcReduction="20000"/>
          </a:bodyPr>
          <a:lstStyle/>
          <a:p>
            <a:pPr algn="ctr"/>
            <a:r>
              <a:rPr lang="ru-RU" sz="7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зависимости от уровня распространения</a:t>
            </a:r>
            <a:r>
              <a:rPr lang="ru-RU" dirty="0"/>
              <a:t>:</a:t>
            </a:r>
            <a:br>
              <a:rPr lang="ru-RU" dirty="0"/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1560" y="2060848"/>
            <a:ext cx="4248472" cy="2905051"/>
          </a:xfrm>
        </p:spPr>
        <p:txBody>
          <a:bodyPr>
            <a:normAutofit/>
          </a:bodyPr>
          <a:lstStyle/>
          <a:p>
            <a:endParaRPr lang="ru-RU" dirty="0"/>
          </a:p>
          <a:p>
            <a:pPr marL="0" indent="0">
              <a:buNone/>
            </a:pPr>
            <a:r>
              <a:rPr lang="ru-RU" dirty="0" smtClean="0"/>
              <a:t>1. низовая </a:t>
            </a:r>
            <a:r>
              <a:rPr lang="ru-RU" dirty="0"/>
              <a:t>(индивидуальная);</a:t>
            </a:r>
          </a:p>
          <a:p>
            <a:pPr marL="0" indent="0">
              <a:buNone/>
            </a:pPr>
            <a:r>
              <a:rPr lang="ru-RU" dirty="0" smtClean="0"/>
              <a:t>2. вершинная </a:t>
            </a:r>
            <a:r>
              <a:rPr lang="ru-RU" dirty="0"/>
              <a:t>(</a:t>
            </a:r>
            <a:r>
              <a:rPr lang="ru-RU" dirty="0" smtClean="0"/>
              <a:t>институциональная);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3. международная</a:t>
            </a:r>
            <a:r>
              <a:rPr lang="ru-RU" dirty="0"/>
              <a:t>.</a:t>
            </a: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204864"/>
            <a:ext cx="3884681" cy="2599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978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2123728" y="692696"/>
            <a:ext cx="5328592" cy="1224136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зависимости от проявления выделяют следующие основные формы коррупции:</a:t>
            </a:r>
            <a:b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395536" y="1844824"/>
            <a:ext cx="3744416" cy="3941763"/>
          </a:xfrm>
        </p:spPr>
        <p:txBody>
          <a:bodyPr>
            <a:normAutofit fontScale="92500" lnSpcReduction="20000"/>
          </a:bodyPr>
          <a:lstStyle/>
          <a:p>
            <a:endParaRPr lang="ru-RU" dirty="0"/>
          </a:p>
          <a:p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взяточничество;</a:t>
            </a:r>
          </a:p>
          <a:p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злоупотребление своим положением и властью;</a:t>
            </a:r>
          </a:p>
          <a:p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торговля внутренней информацией;</a:t>
            </a:r>
          </a:p>
          <a:p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непотизм/покровительство/фаворитизм;</a:t>
            </a:r>
          </a:p>
          <a:p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лоббизм;</a:t>
            </a:r>
          </a:p>
          <a:p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растрата;</a:t>
            </a:r>
          </a:p>
          <a:p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нецелевое использование средств.</a:t>
            </a:r>
          </a:p>
        </p:txBody>
      </p:sp>
      <p:pic>
        <p:nvPicPr>
          <p:cNvPr id="47106" name="Picture 2" descr="https://slide-share.ru/slide/787604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988840"/>
            <a:ext cx="4639370" cy="347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93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2627784" y="548680"/>
            <a:ext cx="4290556" cy="639762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 коррупции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179512" y="2132856"/>
            <a:ext cx="4290556" cy="39417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b="0" dirty="0"/>
              <a:t>Причин существования такого явления как коррупция несчётное множество. Конечно же, мы не будем перечислять их все, сосредоточимся на лишь на основных.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2204864"/>
            <a:ext cx="4289425" cy="2573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726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2555776" y="332656"/>
            <a:ext cx="4290556" cy="639762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Причины 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коррупции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179512" y="980728"/>
            <a:ext cx="4968552" cy="39417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сновные мотивы, </a:t>
            </a:r>
            <a:r>
              <a:rPr 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который </a:t>
            </a:r>
            <a:r>
              <a:rPr lang="ru-RU" sz="1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заставляют </a:t>
            </a:r>
            <a:r>
              <a:rPr 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людей идти на подобное </a:t>
            </a:r>
            <a:r>
              <a:rPr lang="ru-RU" sz="1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преступление:</a:t>
            </a:r>
          </a:p>
          <a:p>
            <a:pPr marL="0" indent="0" algn="just">
              <a:buNone/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600" b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человеческая </a:t>
            </a:r>
            <a:r>
              <a:rPr lang="ru-RU" sz="16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жадность</a:t>
            </a:r>
            <a:r>
              <a:rPr 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Именно жадность толкает людей на подобные поступки, заставляя забыть о моральных устоях. Другими первоочерёдными мотивами выступают:</a:t>
            </a:r>
          </a:p>
          <a:p>
            <a:pPr marL="0" indent="0" algn="just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600" b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низкий </a:t>
            </a:r>
            <a:r>
              <a:rPr lang="ru-RU" sz="16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</a:t>
            </a:r>
            <a:r>
              <a:rPr 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образования, воспитания, социальной ответственности, самосознания, отсутствие чувства долга и другие личные характеристики участников акта коррупции;</a:t>
            </a:r>
          </a:p>
          <a:p>
            <a:pPr marL="0" indent="0" algn="just">
              <a:buNone/>
            </a:pPr>
            <a:r>
              <a:rPr lang="ru-RU" sz="1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1600" b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низкий </a:t>
            </a:r>
            <a:r>
              <a:rPr lang="ru-RU" sz="16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доходов</a:t>
            </a:r>
            <a:r>
              <a:rPr 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отсутствие возможностей роста и самореализации;</a:t>
            </a:r>
          </a:p>
          <a:p>
            <a:pPr marL="0" indent="0" algn="just">
              <a:buNone/>
            </a:pPr>
            <a:r>
              <a:rPr lang="ru-RU" sz="1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1600" b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дисфункция</a:t>
            </a:r>
            <a:r>
              <a:rPr lang="ru-RU" sz="1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правовой и судебной системы, отсутствие адекватного наказания за подобное правонарушение, двойственность законов (одна и та же статья может трактоваться по-разному);</a:t>
            </a:r>
          </a:p>
          <a:p>
            <a:pPr marL="0" indent="0" algn="just">
              <a:buNone/>
            </a:pPr>
            <a:r>
              <a:rPr lang="ru-RU" sz="1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1600" b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</a:t>
            </a:r>
            <a:r>
              <a:rPr lang="ru-RU" sz="1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единства исполнительной власти, профессиональная некомпетентность, бюрократизм;</a:t>
            </a:r>
          </a:p>
          <a:p>
            <a:pPr marL="0" indent="0" algn="just">
              <a:buNone/>
            </a:pPr>
            <a:r>
              <a:rPr lang="ru-RU" sz="1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1600" b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низкий </a:t>
            </a:r>
            <a:r>
              <a:rPr lang="ru-RU" sz="16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</a:t>
            </a:r>
            <a:r>
              <a:rPr 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правовой грамотности населения;</a:t>
            </a:r>
          </a:p>
          <a:p>
            <a:pPr marL="0" indent="0" algn="just">
              <a:buNone/>
            </a:pPr>
            <a:r>
              <a:rPr lang="ru-RU" sz="1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sz="1600" b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заинтересованность </a:t>
            </a:r>
            <a:r>
              <a:rPr lang="ru-RU" sz="16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обеих сторон</a:t>
            </a:r>
            <a:r>
              <a:rPr 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-участников акта коррупции.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815" y="1932768"/>
            <a:ext cx="3531145" cy="2648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307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7962964" cy="639762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коррумпированные сферы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860032" y="1772816"/>
            <a:ext cx="4176464" cy="3941763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ru-RU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Transparency</a:t>
            </a:r>
            <a:r>
              <a:rPr lang="ru-RU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</a:t>
            </a:r>
            <a:r>
              <a:rPr lang="ru-RU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неправительственная международная организация по борьбе с коррупцией и исследованию ее уровня по всему миру, ежегодно публикует отчёт, в котором представлены результаты их исследования, а также рассчитан Индекс восприятия коррупции практически для всех стран мира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Приведем основные виды деятельности человека, где особенно часто встречается коррупция.</a:t>
            </a:r>
            <a:endParaRPr lang="ru-RU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010" name="Picture 2" descr="https://myagkayasila.ru/wp-content/uploads/2018/11/TI-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60848"/>
            <a:ext cx="4400253" cy="314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285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3491880" y="1052736"/>
            <a:ext cx="5370676" cy="772958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Взяточничество </a:t>
            </a:r>
            <a:r>
              <a:rPr 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 процветает в органах государственной власти, в </a:t>
            </a:r>
            <a:r>
              <a:rPr lang="ru-RU" sz="1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госзакупках</a:t>
            </a:r>
            <a:r>
              <a:rPr 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образовании, в здравоохранении, в правоохранительных органах, в таможенных органах, в полиции, в судах, в вооружённых силах, в </a:t>
            </a:r>
            <a:r>
              <a:rPr lang="ru-RU" sz="1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строительстве, в спорте, в последнее время она </a:t>
            </a:r>
            <a:r>
              <a:rPr 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успешно развивается также и в сфере </a:t>
            </a:r>
            <a:r>
              <a:rPr lang="ru-RU" sz="1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жкх</a:t>
            </a:r>
            <a:r>
              <a:rPr lang="ru-RU" sz="1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Напри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школе директор часто собирает деньги на ремонт или на новые шторы, в ВУЗах студенты покупают бумагу для нужд кафедры и т.д. Коррупция в медицине также уже воспринимается как должное. Благотворительные взносы в больнице явление частое. Коррупция в армии – дело привычное. Так, например, нередко платятся «отступные» в военкоматах. Коррупция в следственном комитете, в прокуратуре и в суде большинство граждан не касается, однако случаи взяточничества в данной сфере невероятно частые. В новостях мы часто слышим о том, что бизнесмена, сбившего людей, оправдали, или что слушание какого-либо дела затягивается на неопределённый срок.</a:t>
            </a:r>
            <a:endParaRPr lang="ru-RU" sz="1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3011488" cy="4140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312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8323004" cy="639762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 </a:t>
            </a:r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опасна коррупция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51520" y="1916833"/>
            <a:ext cx="4248472" cy="388843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вам кажется, что коррупция — явление безобидное, то вы глубоко заблуждаетесь. Её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негативное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на государство, общество и каждого гражданина в частности трудно переоценить. Продажность подрывает моральные устои общества, препятствует экономическому росту и развитию государства, портит его имидж на международной арене, а также приводит к ряду следующих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4" name="Picture 2" descr="http://rshn-tver.ru/uploaded-files/page/128/000009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60848"/>
            <a:ext cx="4252218" cy="347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9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7890956" cy="639762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Коррупция опасна!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179512" y="1700808"/>
            <a:ext cx="4824536" cy="3941763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6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неадекватное </a:t>
            </a:r>
            <a:r>
              <a:rPr lang="ru-RU" sz="6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и использование государственного бюджета и ресурсов или же нерациональное управление доходами и расходами компании;</a:t>
            </a:r>
          </a:p>
          <a:p>
            <a:pPr marL="0" indent="0" algn="just">
              <a:buNone/>
            </a:pPr>
            <a:r>
              <a:rPr lang="ru-RU" sz="6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64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недополучение</a:t>
            </a:r>
            <a:r>
              <a:rPr lang="ru-RU" sz="6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 (прибыли);</a:t>
            </a:r>
          </a:p>
          <a:p>
            <a:pPr marL="0" indent="0" algn="just">
              <a:buNone/>
            </a:pPr>
            <a:r>
              <a:rPr lang="ru-RU" sz="6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снижение </a:t>
            </a:r>
            <a:r>
              <a:rPr lang="ru-RU" sz="6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функционирования экономики в целом и ее субъектов в частности;</a:t>
            </a:r>
          </a:p>
          <a:p>
            <a:pPr marL="0" indent="0" algn="just">
              <a:buNone/>
            </a:pPr>
            <a:r>
              <a:rPr lang="ru-RU" sz="6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ухудшение </a:t>
            </a:r>
            <a:r>
              <a:rPr lang="ru-RU" sz="6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функционирования экономики в целом и ее субъектов в частности;</a:t>
            </a:r>
          </a:p>
          <a:p>
            <a:pPr marL="0" indent="0" algn="just">
              <a:buNone/>
            </a:pPr>
            <a:r>
              <a:rPr lang="ru-RU" sz="6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снижение </a:t>
            </a:r>
            <a:r>
              <a:rPr lang="ru-RU" sz="6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инвестиционной привлекательности экономики в целом и ее субъектов в частности;</a:t>
            </a:r>
          </a:p>
          <a:p>
            <a:pPr marL="0" indent="0" algn="just">
              <a:buNone/>
            </a:pPr>
            <a:r>
              <a:rPr lang="ru-RU" sz="6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снижение </a:t>
            </a:r>
            <a:r>
              <a:rPr lang="ru-RU" sz="6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 предоставляемых услуг (речь идёт как об общественном сервисе, так и об услугах, предоставляемых коммерческим сектором);</a:t>
            </a:r>
          </a:p>
          <a:p>
            <a:pPr marL="0" indent="0" algn="just">
              <a:buNone/>
            </a:pPr>
            <a:r>
              <a:rPr lang="ru-RU" sz="6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нецелевое </a:t>
            </a:r>
            <a:r>
              <a:rPr lang="ru-RU" sz="6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международной помощи развивающимся странам, что приводит к увеличению долгового бремени государства; нецелевое использование кредитных средств, что нередко приводит к банкротству предприятий;</a:t>
            </a:r>
          </a:p>
          <a:p>
            <a:pPr marL="0" indent="0" algn="just">
              <a:buNone/>
            </a:pPr>
            <a:r>
              <a:rPr lang="ru-RU" sz="6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увеличение </a:t>
            </a:r>
            <a:r>
              <a:rPr lang="ru-RU" sz="6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социального неравенства;</a:t>
            </a:r>
          </a:p>
          <a:p>
            <a:pPr marL="0" indent="0" algn="just">
              <a:buNone/>
            </a:pPr>
            <a:r>
              <a:rPr lang="ru-RU" sz="6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рост </a:t>
            </a:r>
            <a:r>
              <a:rPr lang="ru-RU" sz="6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организованной преступности</a:t>
            </a:r>
            <a:r>
              <a:rPr lang="ru-RU" sz="6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6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6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 рост </a:t>
            </a:r>
            <a:r>
              <a:rPr lang="ru-RU" sz="6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социального недовольства и т.д.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132856"/>
            <a:ext cx="3712733" cy="2455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073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8034972" cy="639762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борьбы с коррупцией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39552" y="3717032"/>
            <a:ext cx="8289354" cy="467948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Антикоррупция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комплекс мер, направленных на своевременное предупреждение, обнаружение, пресечение и расследование коррупционных правонарушений, а также на минимизацию и (или) устранение последствий подобных преступлений. В настоящее время активную борьбу с коррупцией ведут практически все страны мира, а те, кому удалось совладать с ней, держат ситуацию на контроле и проводят регулярную профилактику. Более того, войну продажности сегодня объявили уже и международные организации, пример тому – ООН и </a:t>
            </a:r>
            <a:r>
              <a:rPr lang="ru-RU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Transparency</a:t>
            </a:r>
            <a:r>
              <a:rPr lang="ru-RU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</a:t>
            </a:r>
            <a:r>
              <a:rPr lang="ru-RU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Наибольших успехов в борьбе с коррупцией добились такие страны, как Сингапур, Гонконг, Дания, Швеция.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340768"/>
            <a:ext cx="3471385" cy="245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992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7602924" cy="639762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борьбы с коррупцией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179512" y="1988840"/>
            <a:ext cx="4290556" cy="3941763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ru-RU" sz="2600" b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Вероятно самым радикальным методом борьбы с коррупцией является абсолютное обновление всей системы:</a:t>
            </a:r>
            <a:endParaRPr lang="ru-RU" sz="2600" b="0" dirty="0">
              <a:solidFill>
                <a:srgbClr val="0070C0"/>
              </a:solidFill>
            </a:endParaRPr>
          </a:p>
          <a:p>
            <a:pPr marL="0" indent="0" algn="just">
              <a:buNone/>
            </a:pPr>
            <a:r>
              <a:rPr lang="ru-RU" b="0" dirty="0" smtClean="0"/>
              <a:t>1. </a:t>
            </a:r>
            <a:r>
              <a:rPr lang="ru-RU" sz="21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ужесточение </a:t>
            </a:r>
            <a:r>
              <a:rPr lang="ru-RU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наказаний за подобные преступления, а также создание условий для своевременного обнаружения и пресечения факта коррупции</a:t>
            </a:r>
            <a:r>
              <a:rPr lang="ru-RU" sz="21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 algn="just">
              <a:buNone/>
            </a:pPr>
            <a:r>
              <a:rPr lang="ru-RU" sz="21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создание </a:t>
            </a:r>
            <a:r>
              <a:rPr lang="ru-RU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экономических механизмов, которые позволят лицам, наделенным особыми полномочиями и властью, зарабатывать больше, не нарушая при этом закон, а также предоставить им возможность для личностного и карьерного роста;</a:t>
            </a:r>
          </a:p>
          <a:p>
            <a:pPr marL="0" indent="0" algn="just">
              <a:buNone/>
            </a:pPr>
            <a:r>
              <a:rPr lang="ru-RU" sz="21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усиление </a:t>
            </a:r>
            <a:r>
              <a:rPr lang="ru-RU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влияния рыночной экономики, что способствует уменьшению размера потенциальной выгоды от коррупции</a:t>
            </a:r>
            <a:r>
              <a:rPr lang="ru-RU" sz="21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21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эффективность </a:t>
            </a:r>
            <a:r>
              <a:rPr lang="ru-RU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борьбе с коррупцией доказала работа с обществом. В данном контексте речь идёт о повышении уровня правовой и политической грамотности населения, информационное обеспечение граждан, повышение уровня гражданской ответственности и самосознания и т.д.</a:t>
            </a:r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32856"/>
            <a:ext cx="4285859" cy="321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097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88640"/>
            <a:ext cx="8458200" cy="1222375"/>
          </a:xfrm>
        </p:spPr>
        <p:txBody>
          <a:bodyPr>
            <a:normAutofit fontScale="90000"/>
          </a:bodyPr>
          <a:lstStyle/>
          <a:p>
            <a:pPr lvl="0" algn="ctr">
              <a:spcBef>
                <a:spcPts val="0"/>
              </a:spcBef>
            </a:pPr>
            <a:r>
              <a:rPr lang="ru-RU" sz="1200" b="1" cap="none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УПРАВЛЕНИЕ ПРИ ГЛАВЕ РЕСПУБЛИКИ САХА (ЯКУТИЯ)</a:t>
            </a:r>
            <a:br>
              <a:rPr lang="ru-RU" sz="1200" b="1" cap="none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200" b="1" cap="none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 ПРОФИЛАКТИКЕ КОРРУПЦИОННЫХ И ИНЫХ ПРАВОНАРУШЕНИЙ</a:t>
            </a:r>
            <a:br>
              <a:rPr lang="ru-RU" sz="1200" b="1" cap="none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200" b="1" cap="none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1200" b="1" cap="none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200" b="1" cap="none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ГКУ РС(Я) «НАЦИОНАЛЬНАЯ БИБЛИОТЕКА РЕСПУБЛИКИ САХА (ЯКУТИЯ)»</a:t>
            </a:r>
            <a:br>
              <a:rPr lang="ru-RU" sz="1200" b="1" cap="none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467544" y="5517232"/>
            <a:ext cx="8458200" cy="9144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Международному дню 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борьбы 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коррупциеи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̆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5221" y="1268760"/>
            <a:ext cx="6136521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511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467544" y="620688"/>
            <a:ext cx="8250996" cy="63976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часть 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28800"/>
            <a:ext cx="7344494" cy="4131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501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3688" y="1844824"/>
            <a:ext cx="5544616" cy="415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1259632" y="692696"/>
            <a:ext cx="7056784" cy="10801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Дайте объяснение неологизмам 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91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/>
              <a:t>Приобретение права на </a:t>
            </a:r>
            <a:r>
              <a:rPr lang="ru-RU" dirty="0" smtClean="0"/>
              <a:t>чужое имущество </a:t>
            </a:r>
            <a:r>
              <a:rPr lang="ru-RU" dirty="0"/>
              <a:t>путем обмана </a:t>
            </a:r>
            <a:r>
              <a:rPr lang="ru-RU" dirty="0" smtClean="0"/>
              <a:t>или злоупотребления доверием</a:t>
            </a:r>
          </a:p>
        </p:txBody>
      </p:sp>
      <p:pic>
        <p:nvPicPr>
          <p:cNvPr id="40962" name="Picture 2" descr="https://pbs.twimg.com/media/DopqfT2W0AA1d2F.jpg: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924944"/>
            <a:ext cx="4860539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78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/>
              <a:t>МОШЕННИЧЕСТВО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9938" name="Picture 2" descr="https://im0-tub-ru.yandex.net/i?id=f90829094b996a736e9a4e8d0984ecdc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348880"/>
            <a:ext cx="4605080" cy="418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824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859" y="1196752"/>
            <a:ext cx="86868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Преступление против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собственности, выраженное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требовании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передать чужое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имущество под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угрозой применения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насилия или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уничтожения, повреждения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чужого имущества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573016"/>
            <a:ext cx="5366370" cy="3017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4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/>
              <a:t>ВЫМОГАТЕЛЬСТВО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276872"/>
            <a:ext cx="4822676" cy="3858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647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3054" y="1124744"/>
            <a:ext cx="86868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фаворитизма,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должностное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лицо предпочитает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назначении на государственные должности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выдвигать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своих родственников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636912"/>
            <a:ext cx="5493246" cy="3713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976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852936"/>
            <a:ext cx="3448512" cy="223224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КУМОВСТВО,</a:t>
            </a:r>
          </a:p>
          <a:p>
            <a:pPr marL="0" indent="0" algn="ctr">
              <a:buNone/>
            </a:pPr>
            <a:r>
              <a:rPr lang="ru-RU" dirty="0" smtClean="0"/>
              <a:t>Конфликт-интересов</a:t>
            </a:r>
            <a:endParaRPr lang="ru-RU" dirty="0"/>
          </a:p>
          <a:p>
            <a:endParaRPr lang="ru-RU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484783"/>
            <a:ext cx="5534025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218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052736"/>
            <a:ext cx="86868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Принимаемые должностным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лицом материальные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выполнение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невыполнение действия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которое это лицо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должно было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совершить в силу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своего положения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483" y="2564904"/>
            <a:ext cx="5207000" cy="368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410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2708920"/>
            <a:ext cx="4352202" cy="3371205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ВЗЯТКА</a:t>
            </a:r>
          </a:p>
          <a:p>
            <a:endParaRPr lang="ru-RU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1136" y="11349880"/>
            <a:ext cx="6084213" cy="4208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40767"/>
            <a:ext cx="3626388" cy="4898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940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611560" y="548680"/>
            <a:ext cx="7890956" cy="639762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Международный день борьбы с коррупцией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quarter" idx="4"/>
          </p:nvPr>
        </p:nvSpPr>
        <p:spPr>
          <a:xfrm>
            <a:off x="5436096" y="1556792"/>
            <a:ext cx="3568456" cy="4805859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dirty="0">
                <a:solidFill>
                  <a:srgbClr val="FF0000"/>
                </a:solidFill>
              </a:rPr>
              <a:t>9 декабря </a:t>
            </a:r>
            <a:r>
              <a:rPr lang="ru-RU" dirty="0"/>
              <a:t>отмечается Международный день борьбы с </a:t>
            </a:r>
            <a:r>
              <a:rPr lang="ru-RU" dirty="0" smtClean="0"/>
              <a:t>коррупцией (</a:t>
            </a:r>
            <a:r>
              <a:rPr lang="ru-RU" dirty="0" err="1">
                <a:solidFill>
                  <a:srgbClr val="FF0000"/>
                </a:solidFill>
              </a:rPr>
              <a:t>International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Day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Against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Corruption</a:t>
            </a:r>
            <a:r>
              <a:rPr lang="ru-RU" dirty="0" smtClean="0"/>
              <a:t>), который  проводится </a:t>
            </a:r>
            <a:r>
              <a:rPr lang="ru-RU" dirty="0"/>
              <a:t>ежегодно по инициативе Организации Объединенных Наций. В этот день в 2003 году была открыта для подписания Конвенция ООН против </a:t>
            </a:r>
            <a:r>
              <a:rPr lang="ru-RU" dirty="0" smtClean="0"/>
              <a:t>коррупции,  принятая </a:t>
            </a:r>
            <a:r>
              <a:rPr lang="ru-RU" dirty="0"/>
              <a:t>Генеральной ассамблеей ООН 1 ноября 2003 года. Россия в числе первых стран подписала Конвенцию и ратифицировала ее Федеральным законом от 8 марта 2006 года № 40-ФЗ.</a:t>
            </a:r>
          </a:p>
        </p:txBody>
      </p:sp>
      <p:pic>
        <p:nvPicPr>
          <p:cNvPr id="7172" name="Picture 4" descr="http://ddiu.wmsite.ru/_mod_files/ce_images/mdbk_7.12.18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85" y="1700808"/>
            <a:ext cx="4785507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110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8034972" cy="639762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 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592" y="1700808"/>
            <a:ext cx="6883300" cy="4467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559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7530916" cy="639762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Коррупция - зло 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179512" y="1648693"/>
            <a:ext cx="4290556" cy="520930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Коррупция</a:t>
            </a:r>
            <a:r>
              <a:rPr lang="ru-RU" sz="1700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является наиболее опасной сферой нелегальных отношений в обществе. Через механизм коррупции криминальные элементы воздействуют на чиновников, втягивая их в систему противозаконных действий, а криминализированные чиновники, пользуясь несовершенным законодательством, вымогают денежные средства у легальных субъектов экономики. Для выплаты требуемых сумм последние вынуждены прибегать к искажениям отчетности, выведению части доходов из-под налогообложения и тем самым осваивать механизмы деятельности, присущие теневому сектору экономик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8024" y="2348880"/>
            <a:ext cx="3903327" cy="195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168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11560" y="3284984"/>
            <a:ext cx="7992888" cy="453546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российскому </a:t>
            </a:r>
            <a:r>
              <a:rPr lang="ru-RU" sz="1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законодательству, </a:t>
            </a:r>
            <a:r>
              <a:rPr lang="ru-RU" sz="16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коррупция</a:t>
            </a:r>
            <a:r>
              <a:rPr lang="ru-RU" sz="1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это злоупотребление служебным положением, дача взятки, получение взятки, злоупотребление полномочиями, коммерческий подкуп либо иное незаконное использование физическим лицом своего должностного положения вопреки законным интересам общества и государства в целях получения выгоды в виде денег, ценностей, иного имущества или услуг имущественного характера, иных имущественных прав для себя или для третьих лиц либо незаконное предоставление такой выгоды указанному лицу другими физическими лицами; а также совершение указанных деяний от имени или в интересах юридического лица</a:t>
            </a:r>
            <a:r>
              <a:rPr lang="ru-RU" sz="1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16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Злоупотребление</a:t>
            </a:r>
            <a:r>
              <a:rPr 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преступными деяниями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должностного лица или группы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лиц может </a:t>
            </a:r>
            <a:r>
              <a:rPr 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быть одной из форм </a:t>
            </a:r>
            <a:r>
              <a:rPr lang="ru-RU" sz="16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коррупции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Ратифицированная </a:t>
            </a:r>
            <a:r>
              <a:rPr 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Россией европейская </a:t>
            </a:r>
            <a:r>
              <a:rPr lang="ru-RU" sz="16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Уголовно-правовая конвенция о коррупции</a:t>
            </a:r>
            <a:r>
              <a:rPr 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относит </a:t>
            </a:r>
            <a:r>
              <a:rPr 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коррупцию к уголовным преступлениям физических и юридических лиц. 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60648"/>
            <a:ext cx="4226236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387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721760" y="8213"/>
            <a:ext cx="8458200" cy="914400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отечественной коррупции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584" y="1196752"/>
            <a:ext cx="7319962" cy="549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354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610600" cy="882650"/>
          </a:xfrm>
        </p:spPr>
        <p:txBody>
          <a:bodyPr/>
          <a:lstStyle/>
          <a:p>
            <a:pPr algn="ctr"/>
            <a:r>
              <a:rPr lang="ru-RU" dirty="0" smtClean="0"/>
              <a:t>История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коррупции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7624" y="1340768"/>
            <a:ext cx="6912768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478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404664"/>
            <a:ext cx="8160907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466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429</TotalTime>
  <Words>1390</Words>
  <Application>Microsoft Office PowerPoint</Application>
  <PresentationFormat>Экран (4:3)</PresentationFormat>
  <Paragraphs>90</Paragraphs>
  <Slides>40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6" baseType="lpstr">
      <vt:lpstr>Arial Black</vt:lpstr>
      <vt:lpstr>Franklin Gothic Book</vt:lpstr>
      <vt:lpstr>Franklin Gothic Medium</vt:lpstr>
      <vt:lpstr>Times New Roman</vt:lpstr>
      <vt:lpstr>Wingdings 2</vt:lpstr>
      <vt:lpstr>Трек</vt:lpstr>
      <vt:lpstr>К Международному дню  борьбы с коррупцией</vt:lpstr>
      <vt:lpstr>УПРАВЛЕНИЕ ПРИ ГЛАВЕ РЕСПУБЛИКИ САХА (ЯКУТИЯ) ПО ПРОФИЛАКТИКЕ КОРРУПЦИОННЫХ И ИНЫХ ПРАВОНАРУШЕНИЙ  ГКУ РС(Я) «НАЦИОНАЛЬНАЯ БИБЛИОТЕКА РЕСПУБЛИКИ САХА (ЯКУТИЯ)» </vt:lpstr>
      <vt:lpstr>УПРАВЛЕНИЕ ПРИ ГЛАВЕ РЕСПУБЛИКИ САХА (ЯКУТИЯ) ПО ПРОФИЛАКТИКЕ КОРРУПЦИОННЫХ И ИНЫХ ПРАВОНАРУШЕНИЙ  ГКУ РС(Я) «НАЦИОНАЛЬНАЯ БИБЛИОТЕКА РЕСПУБЛИКИ САХА (ЯКУТИЯ)» 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История коррупции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БДЮ</dc:creator>
  <cp:lastModifiedBy>Марков Евгений Васильевич</cp:lastModifiedBy>
  <cp:revision>42</cp:revision>
  <dcterms:created xsi:type="dcterms:W3CDTF">2019-11-28T01:45:42Z</dcterms:created>
  <dcterms:modified xsi:type="dcterms:W3CDTF">2019-11-29T08:22:10Z</dcterms:modified>
</cp:coreProperties>
</file>